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00" r:id="rId1"/>
  </p:sldMasterIdLst>
  <p:sldIdLst>
    <p:sldId id="295" r:id="rId2"/>
    <p:sldId id="296" r:id="rId3"/>
    <p:sldId id="29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9" r:id="rId41"/>
    <p:sldId id="300" r:id="rId42"/>
    <p:sldId id="301" r:id="rId43"/>
    <p:sldId id="302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777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18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1136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68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0877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691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215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539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892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83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26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903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42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342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752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563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54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7979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9"/>
            <a:ext cx="2016793" cy="1812561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09800" y="152401"/>
            <a:ext cx="6705600" cy="15239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RUNGTA COLLEGE OF DENTAL SCIENCES AND RESEARCH</a:t>
            </a:r>
            <a:endParaRPr lang="en-I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2667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DYSPHAGIA</a:t>
            </a:r>
            <a:endParaRPr lang="en-IN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4953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DEPARTMENT OF GENERAL MEDICINE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72115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945"/>
            <a:ext cx="7875984" cy="67240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60" y="511628"/>
            <a:ext cx="7765322" cy="1325563"/>
          </a:xfrm>
        </p:spPr>
        <p:txBody>
          <a:bodyPr/>
          <a:lstStyle/>
          <a:p>
            <a:r>
              <a:rPr lang="en-US" dirty="0" smtClean="0"/>
              <a:t>SPECIFIC LEARNING OBJECTIVES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572175"/>
          </a:xfrm>
        </p:spPr>
        <p:txBody>
          <a:bodyPr/>
          <a:lstStyle/>
          <a:p>
            <a:r>
              <a:rPr lang="en-US" b="1" dirty="0" smtClean="0"/>
              <a:t>MUST KNOW</a:t>
            </a:r>
            <a:endParaRPr lang="en-IN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>WHAT IS DYSPHAGIA</a:t>
            </a:r>
          </a:p>
          <a:p>
            <a:pPr algn="l"/>
            <a:r>
              <a:rPr lang="en-US" sz="1800" dirty="0" smtClean="0"/>
              <a:t>CLASSIFICATION</a:t>
            </a:r>
          </a:p>
          <a:p>
            <a:pPr algn="l"/>
            <a:r>
              <a:rPr lang="en-US" sz="1800" dirty="0" smtClean="0"/>
              <a:t>ETIOLOGY</a:t>
            </a:r>
            <a:endParaRPr lang="en-IN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5600" y="2088320"/>
            <a:ext cx="2473919" cy="823304"/>
          </a:xfrm>
        </p:spPr>
        <p:txBody>
          <a:bodyPr/>
          <a:lstStyle/>
          <a:p>
            <a:r>
              <a:rPr lang="en-US" b="1" dirty="0" smtClean="0"/>
              <a:t>NICE TO KNOW</a:t>
            </a:r>
            <a:endParaRPr lang="en-IN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>INVESTIGATION</a:t>
            </a:r>
          </a:p>
          <a:p>
            <a:pPr algn="l"/>
            <a:r>
              <a:rPr lang="en-US" sz="1800" dirty="0" smtClean="0"/>
              <a:t>DIAGNOSIS</a:t>
            </a:r>
          </a:p>
          <a:p>
            <a:pPr algn="l"/>
            <a:r>
              <a:rPr lang="en-US" sz="1800" dirty="0" smtClean="0"/>
              <a:t>TREATMENT</a:t>
            </a:r>
            <a:endParaRPr lang="en-IN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15000" y="2088320"/>
            <a:ext cx="2468408" cy="823304"/>
          </a:xfrm>
        </p:spPr>
        <p:txBody>
          <a:bodyPr/>
          <a:lstStyle/>
          <a:p>
            <a:r>
              <a:rPr lang="en-US" b="1" dirty="0" smtClean="0"/>
              <a:t>DESIRE TO KNOW</a:t>
            </a:r>
            <a:endParaRPr lang="en-IN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>INTRODUCTION</a:t>
            </a:r>
          </a:p>
          <a:p>
            <a:pPr algn="l"/>
            <a:r>
              <a:rPr lang="en-US" sz="1800" dirty="0" smtClean="0"/>
              <a:t>HISTORY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64378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8625"/>
            <a:ext cx="914400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80367"/>
            <a:ext cx="8143875" cy="67776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945"/>
            <a:ext cx="7858125" cy="67240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ETIOLOGY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INVESTIGTIONS</a:t>
            </a:r>
          </a:p>
          <a:p>
            <a:r>
              <a:rPr lang="en-US" dirty="0" smtClean="0"/>
              <a:t>DIAGNOSIS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SUMMARY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7411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945"/>
            <a:ext cx="7715250" cy="672405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945"/>
            <a:ext cx="7858125" cy="672405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945"/>
            <a:ext cx="7858125" cy="672405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945"/>
            <a:ext cx="8590359" cy="672405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8009929" cy="6715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24000"/>
            <a:ext cx="7765322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Dysphagia is defined as difficulty in swallowing. It may coexist </a:t>
            </a:r>
          </a:p>
          <a:p>
            <a:pPr marL="0" indent="0">
              <a:buNone/>
            </a:pPr>
            <a:r>
              <a:rPr lang="en-US" dirty="0"/>
              <a:t>with heartburn or vomiting but should be distinguished from </a:t>
            </a:r>
          </a:p>
          <a:p>
            <a:pPr marL="0" indent="0">
              <a:buNone/>
            </a:pPr>
            <a:r>
              <a:rPr lang="en-US" dirty="0"/>
              <a:t>both </a:t>
            </a:r>
            <a:r>
              <a:rPr lang="en-US" dirty="0" err="1"/>
              <a:t>globus</a:t>
            </a:r>
            <a:r>
              <a:rPr lang="en-US" dirty="0"/>
              <a:t> sensation (in which anxious people feel a lump in </a:t>
            </a:r>
          </a:p>
          <a:p>
            <a:pPr marL="0" indent="0">
              <a:buNone/>
            </a:pPr>
            <a:r>
              <a:rPr lang="en-US" dirty="0"/>
              <a:t>the throat without organic cause) and odynophagia (pain during </a:t>
            </a:r>
          </a:p>
          <a:p>
            <a:pPr marL="0" indent="0">
              <a:buNone/>
            </a:pPr>
            <a:r>
              <a:rPr lang="en-US" dirty="0"/>
              <a:t>swallowing, usually from gastro-</a:t>
            </a:r>
            <a:r>
              <a:rPr lang="en-US" dirty="0" err="1"/>
              <a:t>oesophageal</a:t>
            </a:r>
            <a:r>
              <a:rPr lang="en-US" dirty="0"/>
              <a:t> reflux or </a:t>
            </a:r>
            <a:r>
              <a:rPr lang="en-US" dirty="0" smtClean="0"/>
              <a:t>candidiasis.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Dysphagia </a:t>
            </a:r>
            <a:r>
              <a:rPr lang="en-US" dirty="0"/>
              <a:t>can occur due to problems in the oropharynx or </a:t>
            </a:r>
          </a:p>
          <a:p>
            <a:pPr marL="0" indent="0">
              <a:buNone/>
            </a:pPr>
            <a:r>
              <a:rPr lang="en-US" dirty="0" err="1" smtClean="0"/>
              <a:t>Oesophagus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Dysphagia should always be investigated urgently.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Endoscopy </a:t>
            </a:r>
            <a:r>
              <a:rPr lang="en-US" dirty="0"/>
              <a:t>is the investigation of choice because it allows biopsy and dilatation of strictures.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4735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/>
              <a:t> </a:t>
            </a:r>
            <a:r>
              <a:rPr lang="en-US" dirty="0" smtClean="0"/>
              <a:t>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3662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65321" cy="132632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Any questions?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1277609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65321" cy="132632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Thank you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4840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35</TotalTime>
  <Words>163</Words>
  <Application>Microsoft Office PowerPoint</Application>
  <PresentationFormat>On-screen Show (4:3)</PresentationFormat>
  <Paragraphs>43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Bookman Old Style</vt:lpstr>
      <vt:lpstr>Rockwell</vt:lpstr>
      <vt:lpstr>Damask</vt:lpstr>
      <vt:lpstr>RUNGTA COLLEGE OF DENTAL SCIENCES AND RESEARCH</vt:lpstr>
      <vt:lpstr>SPECIFIC LEARNING OBJECTIVES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  <vt:lpstr>Any questions?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RUNGTA COLLEGE OF DENTAL SCIENCES AND RESEARCH</dc:title>
  <cp:lastModifiedBy>d</cp:lastModifiedBy>
  <cp:revision>6</cp:revision>
  <dcterms:created xsi:type="dcterms:W3CDTF">2022-09-01T16:28:31Z</dcterms:created>
  <dcterms:modified xsi:type="dcterms:W3CDTF">2022-09-07T09:43:55Z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